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24"/>
  </p:notesMasterIdLst>
  <p:sldIdLst>
    <p:sldId id="302" r:id="rId2"/>
    <p:sldId id="257" r:id="rId3"/>
    <p:sldId id="262" r:id="rId4"/>
    <p:sldId id="264" r:id="rId5"/>
    <p:sldId id="265" r:id="rId6"/>
    <p:sldId id="303" r:id="rId7"/>
    <p:sldId id="268" r:id="rId8"/>
    <p:sldId id="294" r:id="rId9"/>
    <p:sldId id="305" r:id="rId10"/>
    <p:sldId id="306" r:id="rId11"/>
    <p:sldId id="272" r:id="rId12"/>
    <p:sldId id="273" r:id="rId13"/>
    <p:sldId id="280" r:id="rId14"/>
    <p:sldId id="304" r:id="rId15"/>
    <p:sldId id="282" r:id="rId16"/>
    <p:sldId id="283" r:id="rId17"/>
    <p:sldId id="284" r:id="rId18"/>
    <p:sldId id="285" r:id="rId19"/>
    <p:sldId id="307" r:id="rId20"/>
    <p:sldId id="287" r:id="rId21"/>
    <p:sldId id="274" r:id="rId22"/>
    <p:sldId id="30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2138" autoAdjust="0"/>
  </p:normalViewPr>
  <p:slideViewPr>
    <p:cSldViewPr snapToGrid="0">
      <p:cViewPr varScale="1">
        <p:scale>
          <a:sx n="66" d="100"/>
          <a:sy n="66" d="100"/>
        </p:scale>
        <p:origin x="8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24AA2-1B83-494C-ACDE-D933FC4919B3}" type="datetimeFigureOut">
              <a:rPr lang="en-US" smtClean="0"/>
              <a:t>25/09/2021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94E65-5593-4096-8A6E-E81A8089D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30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25/09/2021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432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25/09/2021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645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25/09/2021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898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25/09/2021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6676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25/09/2021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241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25/09/2021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427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25/09/2021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22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25/09/2021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86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25/09/2021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914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25/09/2021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397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25/09/2021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05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25/09/2021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760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25/09/2021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988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25/09/2021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834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25/09/2021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795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25/09/2021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091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25/09/2021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449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25/09/2021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3080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52066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984" y="1597730"/>
            <a:ext cx="1061445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DAO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THÂN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YÊU THƯƠNG TÌNH NGHĨA</a:t>
            </a:r>
          </a:p>
          <a:p>
            <a:pPr algn="ctr"/>
            <a:endParaRPr lang="en-US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506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5012101" y="155137"/>
            <a:ext cx="7027497" cy="1523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hiểu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5012101" y="2475372"/>
            <a:ext cx="6603249" cy="7631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anchor="ctr"/>
          <a:lstStyle/>
          <a:p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khiêm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5039496" y="4686154"/>
            <a:ext cx="7000103" cy="208534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anchor="ctr"/>
          <a:lstStyle/>
          <a:p>
            <a:pPr algn="l"/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đằm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1981200" y="3810000"/>
            <a:ext cx="541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vi-VN" sz="6000" b="1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568411" y="353125"/>
            <a:ext cx="3113903" cy="107721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nếm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vi-VN" sz="3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568411" y="2496466"/>
            <a:ext cx="3113903" cy="107721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5039497" y="3529879"/>
            <a:ext cx="3764692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bùi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8" descr="bai-thuoc-hay-tri-benh-tu-cu-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4" y="3774093"/>
            <a:ext cx="4768051" cy="301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858004" y="714422"/>
            <a:ext cx="978408" cy="484632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768811" y="3067050"/>
            <a:ext cx="1265633" cy="66455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1290" idx="3"/>
            <a:endCxn id="11278" idx="1"/>
          </p:cNvCxnSpPr>
          <p:nvPr/>
        </p:nvCxnSpPr>
        <p:spPr>
          <a:xfrm flipV="1">
            <a:off x="3682314" y="2856936"/>
            <a:ext cx="1329787" cy="17813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rved Left Arrow 10"/>
          <p:cNvSpPr/>
          <p:nvPr/>
        </p:nvSpPr>
        <p:spPr>
          <a:xfrm>
            <a:off x="10577384" y="3422822"/>
            <a:ext cx="731520" cy="1263332"/>
          </a:xfrm>
          <a:prstGeom prst="curved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23317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 animBg="1"/>
      <p:bldP spid="11278" grpId="0" animBg="1"/>
      <p:bldP spid="11279" grpId="0" animBg="1"/>
      <p:bldP spid="11289" grpId="0" animBg="1"/>
      <p:bldP spid="11290" grpId="0" animBg="1"/>
      <p:bldP spid="11291" grpId="0" animBg="1"/>
      <p:bldP spid="2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185350" y="222423"/>
            <a:ext cx="11825417" cy="6351372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just">
              <a:buFontTx/>
              <a:buNone/>
            </a:pPr>
            <a:endParaRPr lang="en-US" sz="3600" b="1" dirty="0"/>
          </a:p>
          <a:p>
            <a:pPr algn="just">
              <a:buFontTx/>
              <a:buNone/>
            </a:pPr>
            <a:endParaRPr lang="en-US" sz="3600" b="1" dirty="0"/>
          </a:p>
          <a:p>
            <a:pPr algn="just">
              <a:buFontTx/>
              <a:buNone/>
            </a:pPr>
            <a:endParaRPr lang="en-US" sz="3600" b="1" dirty="0"/>
          </a:p>
          <a:p>
            <a:pPr algn="just">
              <a:buFontTx/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ngậm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ngùi,chua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xót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142753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32719" y="3161570"/>
            <a:ext cx="2189205" cy="808038"/>
          </a:xfrm>
          <a:solidFill>
            <a:srgbClr val="00B050"/>
          </a:solidFill>
        </p:spPr>
        <p:txBody>
          <a:bodyPr/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2644346" y="790832"/>
            <a:ext cx="9304638" cy="5560541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just">
              <a:buFontTx/>
              <a:buNone/>
            </a:pPr>
            <a:endParaRPr lang="en-US" sz="3600" dirty="0"/>
          </a:p>
          <a:p>
            <a:pPr algn="just">
              <a:buFontTx/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xót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ngậm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ngùi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3538657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nimBg="1"/>
      <p:bldP spid="5222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1524000" y="1"/>
            <a:ext cx="670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endParaRPr lang="en-US" sz="4400" b="1" u="sng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522970" y="175458"/>
            <a:ext cx="3734830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0099"/>
                </a:solidFill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15364" name="AutoShape 7"/>
          <p:cNvSpPr>
            <a:spLocks noChangeArrowheads="1"/>
          </p:cNvSpPr>
          <p:nvPr/>
        </p:nvSpPr>
        <p:spPr bwMode="auto">
          <a:xfrm>
            <a:off x="772297" y="1295400"/>
            <a:ext cx="5570839" cy="5334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1981200" y="1447801"/>
            <a:ext cx="44196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i="1" dirty="0" err="1">
                <a:solidFill>
                  <a:srgbClr val="000099"/>
                </a:solidFill>
              </a:rPr>
              <a:t>Khăn</a:t>
            </a:r>
            <a:r>
              <a:rPr lang="en-US" sz="2400" b="1" i="1" dirty="0">
                <a:solidFill>
                  <a:srgbClr val="000099"/>
                </a:solidFill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</a:rPr>
              <a:t>thương</a:t>
            </a:r>
            <a:r>
              <a:rPr lang="en-US" sz="2400" b="1" i="1" dirty="0">
                <a:solidFill>
                  <a:srgbClr val="000099"/>
                </a:solidFill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</a:rPr>
              <a:t>nhớ</a:t>
            </a:r>
            <a:r>
              <a:rPr lang="en-US" sz="2400" b="1" i="1" dirty="0">
                <a:solidFill>
                  <a:srgbClr val="000099"/>
                </a:solidFill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</a:rPr>
              <a:t>ai</a:t>
            </a:r>
            <a:r>
              <a:rPr lang="en-US" sz="2400" b="1" i="1" dirty="0">
                <a:solidFill>
                  <a:srgbClr val="000099"/>
                </a:solidFill>
              </a:rPr>
              <a:t>,</a:t>
            </a:r>
          </a:p>
          <a:p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i="1" dirty="0">
                <a:solidFill>
                  <a:srgbClr val="000099"/>
                </a:solidFill>
              </a:rPr>
              <a:t>.</a:t>
            </a:r>
          </a:p>
          <a:p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i="1" dirty="0">
                <a:solidFill>
                  <a:srgbClr val="000099"/>
                </a:solidFill>
              </a:rPr>
              <a:t>,</a:t>
            </a:r>
          </a:p>
          <a:p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vắt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chùi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i="1" dirty="0">
                <a:solidFill>
                  <a:srgbClr val="000099"/>
                </a:solidFill>
              </a:rPr>
              <a:t>,</a:t>
            </a:r>
          </a:p>
          <a:p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phiền</a:t>
            </a:r>
            <a:endParaRPr lang="en-US" sz="24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Lo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…     </a:t>
            </a:r>
          </a:p>
        </p:txBody>
      </p:sp>
      <p:sp>
        <p:nvSpPr>
          <p:cNvPr id="15366" name="Line 12"/>
          <p:cNvSpPr>
            <a:spLocks noChangeShapeType="1"/>
          </p:cNvSpPr>
          <p:nvPr/>
        </p:nvSpPr>
        <p:spPr bwMode="auto">
          <a:xfrm>
            <a:off x="3505200" y="5486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3" name="AutoShape 15"/>
          <p:cNvSpPr>
            <a:spLocks noChangeArrowheads="1"/>
          </p:cNvSpPr>
          <p:nvPr/>
        </p:nvSpPr>
        <p:spPr bwMode="auto">
          <a:xfrm>
            <a:off x="6781800" y="3016703"/>
            <a:ext cx="4038600" cy="3200400"/>
          </a:xfrm>
          <a:prstGeom prst="cloudCallout">
            <a:avLst>
              <a:gd name="adj1" fmla="val -20949"/>
              <a:gd name="adj2" fmla="val 70583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800"/>
              <a:t>Nhân vật trữ tình trong bài ca dao là ai? Nhân vật đang ở tâm trạng ra sao?</a:t>
            </a: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2362200" y="1447800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2362200" y="22098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sz="2400" b="1" i="1" dirty="0" err="1">
                <a:solidFill>
                  <a:srgbClr val="FF0000"/>
                </a:solidFill>
              </a:rPr>
              <a:t>thương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nhớ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ai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2362200" y="28956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sz="2400" b="1" i="1" dirty="0" err="1">
                <a:solidFill>
                  <a:srgbClr val="FF0000"/>
                </a:solidFill>
              </a:rPr>
              <a:t>thương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nhớ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ai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83987" name="Rectangle 19"/>
          <p:cNvSpPr>
            <a:spLocks noChangeArrowheads="1"/>
          </p:cNvSpPr>
          <p:nvPr/>
        </p:nvSpPr>
        <p:spPr bwMode="auto">
          <a:xfrm>
            <a:off x="2209800" y="36576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sz="2400" b="1" i="1" dirty="0" err="1">
                <a:solidFill>
                  <a:srgbClr val="FF0000"/>
                </a:solidFill>
              </a:rPr>
              <a:t>thương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nhớ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ai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83988" name="Rectangle 20"/>
          <p:cNvSpPr>
            <a:spLocks noChangeArrowheads="1"/>
          </p:cNvSpPr>
          <p:nvPr/>
        </p:nvSpPr>
        <p:spPr bwMode="auto">
          <a:xfrm>
            <a:off x="2133600" y="43434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sz="2400" b="1" i="1" dirty="0" err="1">
                <a:solidFill>
                  <a:srgbClr val="FF0000"/>
                </a:solidFill>
              </a:rPr>
              <a:t>thương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nhớ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ai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83989" name="Rectangle 21"/>
          <p:cNvSpPr>
            <a:spLocks noChangeArrowheads="1"/>
          </p:cNvSpPr>
          <p:nvPr/>
        </p:nvSpPr>
        <p:spPr bwMode="auto">
          <a:xfrm>
            <a:off x="3019168" y="509829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83990" name="AutoShape 22"/>
          <p:cNvSpPr>
            <a:spLocks noChangeArrowheads="1"/>
          </p:cNvSpPr>
          <p:nvPr/>
        </p:nvSpPr>
        <p:spPr bwMode="auto">
          <a:xfrm>
            <a:off x="7924800" y="2587679"/>
            <a:ext cx="4038600" cy="2819400"/>
          </a:xfrm>
          <a:prstGeom prst="cloudCallout">
            <a:avLst>
              <a:gd name="adj1" fmla="val -20949"/>
              <a:gd name="adj2" fmla="val 103097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800" dirty="0" err="1"/>
              <a:t>Phát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cụ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 </a:t>
            </a:r>
            <a:r>
              <a:rPr lang="en-US" sz="2800" dirty="0" err="1"/>
              <a:t>trạng</a:t>
            </a:r>
            <a:r>
              <a:rPr lang="en-US" sz="2800" dirty="0"/>
              <a:t>?</a:t>
            </a:r>
          </a:p>
        </p:txBody>
      </p:sp>
      <p:sp>
        <p:nvSpPr>
          <p:cNvPr id="83991" name="Rectangle 23"/>
          <p:cNvSpPr>
            <a:spLocks noChangeArrowheads="1"/>
          </p:cNvSpPr>
          <p:nvPr/>
        </p:nvSpPr>
        <p:spPr bwMode="auto">
          <a:xfrm>
            <a:off x="1522970" y="1411222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992" name="Rectangle 24"/>
          <p:cNvSpPr>
            <a:spLocks noChangeArrowheads="1"/>
          </p:cNvSpPr>
          <p:nvPr/>
        </p:nvSpPr>
        <p:spPr bwMode="auto">
          <a:xfrm>
            <a:off x="1524000" y="36576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83993" name="Rectangle 25"/>
          <p:cNvSpPr>
            <a:spLocks noChangeArrowheads="1"/>
          </p:cNvSpPr>
          <p:nvPr/>
        </p:nvSpPr>
        <p:spPr bwMode="auto">
          <a:xfrm>
            <a:off x="1524000" y="43434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83994" name="Rectangle 26"/>
          <p:cNvSpPr>
            <a:spLocks noChangeArrowheads="1"/>
          </p:cNvSpPr>
          <p:nvPr/>
        </p:nvSpPr>
        <p:spPr bwMode="auto">
          <a:xfrm>
            <a:off x="1524000" y="18288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83995" name="Rectangle 27"/>
          <p:cNvSpPr>
            <a:spLocks noChangeArrowheads="1"/>
          </p:cNvSpPr>
          <p:nvPr/>
        </p:nvSpPr>
        <p:spPr bwMode="auto">
          <a:xfrm>
            <a:off x="1524000" y="32766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83996" name="Rectangle 28"/>
          <p:cNvSpPr>
            <a:spLocks noChangeArrowheads="1"/>
          </p:cNvSpPr>
          <p:nvPr/>
        </p:nvSpPr>
        <p:spPr bwMode="auto">
          <a:xfrm>
            <a:off x="1524000" y="25146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83997" name="Rectangle 29"/>
          <p:cNvSpPr>
            <a:spLocks noChangeArrowheads="1"/>
          </p:cNvSpPr>
          <p:nvPr/>
        </p:nvSpPr>
        <p:spPr bwMode="auto">
          <a:xfrm>
            <a:off x="1524000" y="28956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83998" name="Rectangle 30"/>
          <p:cNvSpPr>
            <a:spLocks noChangeArrowheads="1"/>
          </p:cNvSpPr>
          <p:nvPr/>
        </p:nvSpPr>
        <p:spPr bwMode="auto">
          <a:xfrm>
            <a:off x="1524000" y="22098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83999" name="Rectangle 31"/>
          <p:cNvSpPr>
            <a:spLocks noChangeArrowheads="1"/>
          </p:cNvSpPr>
          <p:nvPr/>
        </p:nvSpPr>
        <p:spPr bwMode="auto">
          <a:xfrm>
            <a:off x="2075936" y="3986242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84000" name="Rectangle 32"/>
          <p:cNvSpPr>
            <a:spLocks noChangeArrowheads="1"/>
          </p:cNvSpPr>
          <p:nvPr/>
        </p:nvSpPr>
        <p:spPr bwMode="auto">
          <a:xfrm>
            <a:off x="1524000" y="47244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84001" name="Rectangle 33"/>
          <p:cNvSpPr>
            <a:spLocks noChangeArrowheads="1"/>
          </p:cNvSpPr>
          <p:nvPr/>
        </p:nvSpPr>
        <p:spPr bwMode="auto">
          <a:xfrm>
            <a:off x="5791199" y="190351"/>
            <a:ext cx="6306065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lvl="1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4002" name="Rectangle 34"/>
          <p:cNvSpPr>
            <a:spLocks noChangeArrowheads="1"/>
          </p:cNvSpPr>
          <p:nvPr/>
        </p:nvSpPr>
        <p:spPr bwMode="auto">
          <a:xfrm>
            <a:off x="6477000" y="1107897"/>
            <a:ext cx="5620264" cy="12003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lvl="1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4003" name="Rectangle 35"/>
          <p:cNvSpPr>
            <a:spLocks noChangeArrowheads="1"/>
          </p:cNvSpPr>
          <p:nvPr/>
        </p:nvSpPr>
        <p:spPr bwMode="auto">
          <a:xfrm>
            <a:off x="6477000" y="2587679"/>
            <a:ext cx="5620263" cy="273921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lvl="1" algn="ctr">
              <a:buFontTx/>
              <a:buChar char="-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9487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3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4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83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8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4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3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3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839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83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83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83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83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83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83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83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83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3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3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83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83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83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83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6" dur="2000"/>
                                        <p:tgtEl>
                                          <p:spTgt spid="84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0" dur="500"/>
                                        <p:tgtEl>
                                          <p:spTgt spid="83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4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84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84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3" grpId="0" animBg="1"/>
      <p:bldP spid="83983" grpId="1" animBg="1"/>
      <p:bldP spid="83984" grpId="0"/>
      <p:bldP spid="83984" grpId="1"/>
      <p:bldP spid="83985" grpId="0"/>
      <p:bldP spid="83985" grpId="1"/>
      <p:bldP spid="83986" grpId="0"/>
      <p:bldP spid="83986" grpId="1"/>
      <p:bldP spid="83987" grpId="0"/>
      <p:bldP spid="83987" grpId="1"/>
      <p:bldP spid="83988" grpId="0"/>
      <p:bldP spid="83988" grpId="1"/>
      <p:bldP spid="83989" grpId="0"/>
      <p:bldP spid="83990" grpId="0" animBg="1"/>
      <p:bldP spid="83990" grpId="1" animBg="1"/>
      <p:bldP spid="83991" grpId="0"/>
      <p:bldP spid="83992" grpId="0"/>
      <p:bldP spid="83993" grpId="0"/>
      <p:bldP spid="83994" grpId="0"/>
      <p:bldP spid="83995" grpId="0"/>
      <p:bldP spid="83996" grpId="0"/>
      <p:bldP spid="83997" grpId="0"/>
      <p:bldP spid="83998" grpId="0"/>
      <p:bldP spid="83999" grpId="0"/>
      <p:bldP spid="84000" grpId="0"/>
      <p:bldP spid="84001" grpId="0" animBg="1"/>
      <p:bldP spid="84002" grpId="0" animBg="1"/>
      <p:bldP spid="8400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1524000" y="1"/>
            <a:ext cx="670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endParaRPr lang="en-US" sz="4400" b="1" u="sng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5015" name="AutoShape 23"/>
          <p:cNvSpPr>
            <a:spLocks noChangeArrowheads="1"/>
          </p:cNvSpPr>
          <p:nvPr/>
        </p:nvSpPr>
        <p:spPr bwMode="auto">
          <a:xfrm>
            <a:off x="66890" y="4498380"/>
            <a:ext cx="4196910" cy="2071566"/>
          </a:xfrm>
          <a:prstGeom prst="cloudCallout">
            <a:avLst>
              <a:gd name="adj1" fmla="val -81880"/>
              <a:gd name="adj2" fmla="val 67880"/>
            </a:avLst>
          </a:prstGeom>
          <a:solidFill>
            <a:schemeClr val="accent5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b="1" dirty="0" err="1"/>
              <a:t>Vì</a:t>
            </a:r>
            <a:r>
              <a:rPr lang="en-US" sz="2400" b="1" dirty="0"/>
              <a:t> </a:t>
            </a:r>
            <a:r>
              <a:rPr lang="en-US" sz="2400" b="1" dirty="0" err="1"/>
              <a:t>sao</a:t>
            </a:r>
            <a:r>
              <a:rPr lang="en-US" sz="2400" b="1" dirty="0"/>
              <a:t> “</a:t>
            </a:r>
            <a:r>
              <a:rPr lang="en-US" sz="2400" b="1" dirty="0" err="1">
                <a:solidFill>
                  <a:srgbClr val="FFFF00"/>
                </a:solidFill>
              </a:rPr>
              <a:t>khăn</a:t>
            </a:r>
            <a:r>
              <a:rPr lang="en-US" sz="2400" b="1" dirty="0">
                <a:solidFill>
                  <a:srgbClr val="FFFF00"/>
                </a:solidFill>
              </a:rPr>
              <a:t>”</a:t>
            </a:r>
            <a:r>
              <a:rPr lang="en-US" sz="2400" b="1" dirty="0"/>
              <a:t> </a:t>
            </a:r>
            <a:r>
              <a:rPr lang="en-US" sz="2400" b="1" dirty="0" err="1"/>
              <a:t>được</a:t>
            </a:r>
            <a:r>
              <a:rPr lang="en-US" sz="2400" b="1" dirty="0"/>
              <a:t> </a:t>
            </a:r>
            <a:r>
              <a:rPr lang="en-US" sz="2400" b="1" dirty="0" err="1"/>
              <a:t>hỏi</a:t>
            </a:r>
            <a:r>
              <a:rPr lang="en-US" sz="2400" b="1" dirty="0"/>
              <a:t> </a:t>
            </a:r>
            <a:r>
              <a:rPr lang="en-US" sz="2400" b="1" dirty="0" err="1"/>
              <a:t>đầu</a:t>
            </a:r>
            <a:r>
              <a:rPr lang="en-US" sz="2400" b="1" dirty="0"/>
              <a:t> </a:t>
            </a:r>
            <a:r>
              <a:rPr lang="en-US" sz="2400" b="1" dirty="0" err="1"/>
              <a:t>tiên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hỏi</a:t>
            </a:r>
            <a:r>
              <a:rPr lang="en-US" sz="2400" b="1" dirty="0"/>
              <a:t> </a:t>
            </a:r>
            <a:r>
              <a:rPr lang="en-US" sz="2400" b="1" dirty="0" err="1"/>
              <a:t>nhiều</a:t>
            </a:r>
            <a:r>
              <a:rPr lang="en-US" sz="2400" b="1" dirty="0"/>
              <a:t> </a:t>
            </a:r>
            <a:r>
              <a:rPr lang="en-US" sz="2400" b="1" dirty="0" err="1"/>
              <a:t>nhất</a:t>
            </a:r>
            <a:r>
              <a:rPr lang="en-US" sz="2400" b="1" dirty="0"/>
              <a:t>?</a:t>
            </a:r>
          </a:p>
        </p:txBody>
      </p:sp>
      <p:sp>
        <p:nvSpPr>
          <p:cNvPr id="85020" name="Rectangle 28"/>
          <p:cNvSpPr>
            <a:spLocks noChangeArrowheads="1"/>
          </p:cNvSpPr>
          <p:nvPr/>
        </p:nvSpPr>
        <p:spPr bwMode="auto">
          <a:xfrm>
            <a:off x="7233204" y="735969"/>
            <a:ext cx="36498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en-US" sz="3200" b="1" dirty="0">
                <a:solidFill>
                  <a:srgbClr val="000099"/>
                </a:solidFill>
              </a:rPr>
              <a:t> </a:t>
            </a:r>
            <a:endParaRPr lang="en-US" sz="3200" b="1" dirty="0"/>
          </a:p>
        </p:txBody>
      </p:sp>
      <p:sp>
        <p:nvSpPr>
          <p:cNvPr id="85022" name="Line 30"/>
          <p:cNvSpPr>
            <a:spLocks noChangeShapeType="1"/>
          </p:cNvSpPr>
          <p:nvPr/>
        </p:nvSpPr>
        <p:spPr bwMode="auto">
          <a:xfrm flipV="1">
            <a:off x="6914156" y="1487504"/>
            <a:ext cx="533400" cy="228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3" name="Line 31"/>
          <p:cNvSpPr>
            <a:spLocks noChangeShapeType="1"/>
          </p:cNvSpPr>
          <p:nvPr/>
        </p:nvSpPr>
        <p:spPr bwMode="auto">
          <a:xfrm>
            <a:off x="6958284" y="1935565"/>
            <a:ext cx="38100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5" name="Rectangle 33"/>
          <p:cNvSpPr>
            <a:spLocks noChangeArrowheads="1"/>
          </p:cNvSpPr>
          <p:nvPr/>
        </p:nvSpPr>
        <p:spPr bwMode="auto">
          <a:xfrm>
            <a:off x="5201093" y="4660605"/>
            <a:ext cx="5410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sz="3600" b="1" i="1" dirty="0">
                <a:solidFill>
                  <a:srgbClr val="006600"/>
                </a:solidFill>
              </a:rPr>
              <a:t> </a:t>
            </a:r>
            <a:endParaRPr lang="en-US" sz="3600" b="1" i="1" dirty="0"/>
          </a:p>
        </p:txBody>
      </p:sp>
      <p:sp>
        <p:nvSpPr>
          <p:cNvPr id="16400" name="AutoShape 34"/>
          <p:cNvSpPr>
            <a:spLocks noChangeArrowheads="1"/>
          </p:cNvSpPr>
          <p:nvPr/>
        </p:nvSpPr>
        <p:spPr bwMode="auto">
          <a:xfrm>
            <a:off x="4343400" y="4953000"/>
            <a:ext cx="914400" cy="609600"/>
          </a:xfrm>
          <a:prstGeom prst="cloudCallout">
            <a:avLst>
              <a:gd name="adj1" fmla="val -43750"/>
              <a:gd name="adj2" fmla="val 7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algn="ctr"/>
            <a:endParaRPr lang="en-US"/>
          </a:p>
        </p:txBody>
      </p:sp>
      <p:sp>
        <p:nvSpPr>
          <p:cNvPr id="85027" name="AutoShape 35"/>
          <p:cNvSpPr>
            <a:spLocks noChangeArrowheads="1"/>
          </p:cNvSpPr>
          <p:nvPr/>
        </p:nvSpPr>
        <p:spPr bwMode="auto">
          <a:xfrm>
            <a:off x="-14451" y="4514035"/>
            <a:ext cx="4782064" cy="2254078"/>
          </a:xfrm>
          <a:prstGeom prst="cloudCallout">
            <a:avLst>
              <a:gd name="adj1" fmla="val -56995"/>
              <a:gd name="adj2" fmla="val 6788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39959" y="123351"/>
            <a:ext cx="4038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- 6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399395" y="1324279"/>
            <a:ext cx="2485461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7447556" y="738733"/>
            <a:ext cx="3783861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duyên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62044" y="1804086"/>
            <a:ext cx="4363372" cy="135908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399395" y="3385593"/>
            <a:ext cx="5621936" cy="76716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334132" y="4881961"/>
            <a:ext cx="7630297" cy="168798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39958" y="1161101"/>
            <a:ext cx="4112257" cy="349950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vắt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chùi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i="1" dirty="0"/>
              <a:t>.</a:t>
            </a:r>
          </a:p>
        </p:txBody>
      </p:sp>
      <p:sp>
        <p:nvSpPr>
          <p:cNvPr id="10" name="Down Arrow 9"/>
          <p:cNvSpPr/>
          <p:nvPr/>
        </p:nvSpPr>
        <p:spPr>
          <a:xfrm>
            <a:off x="7233204" y="4314888"/>
            <a:ext cx="484632" cy="39725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731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50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5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5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0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0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0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0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0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0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0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0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15" grpId="0" animBg="1"/>
      <p:bldP spid="85022" grpId="0" animBg="1"/>
      <p:bldP spid="85023" grpId="0" animBg="1"/>
      <p:bldP spid="85027" grpId="0" animBg="1"/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807534" y="284212"/>
            <a:ext cx="381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098" name="Picture 2" descr="Image result for chiều chiều ra đứng ngõ sau trông về quê mẹ ruột đau chín chiề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6" y="3613805"/>
            <a:ext cx="4485504" cy="308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86496" y="111211"/>
            <a:ext cx="4485503" cy="321838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vắt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chùi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832435" y="1071178"/>
            <a:ext cx="1990110" cy="262156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dòng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386383" y="1071178"/>
            <a:ext cx="1847335" cy="262156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657344" y="1071178"/>
            <a:ext cx="2384854" cy="262156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5053914" y="4484124"/>
            <a:ext cx="6845643" cy="221323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diết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1" algn="ctr"/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triền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miên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Down Arrow 5"/>
          <p:cNvSpPr/>
          <p:nvPr/>
        </p:nvSpPr>
        <p:spPr>
          <a:xfrm>
            <a:off x="7895968" y="3842952"/>
            <a:ext cx="966545" cy="543697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6858007" y="2269594"/>
            <a:ext cx="449945" cy="401406"/>
          </a:xfrm>
          <a:prstGeom prst="mathPlus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9207399" y="2269594"/>
            <a:ext cx="449945" cy="401406"/>
          </a:xfrm>
          <a:prstGeom prst="mathPlus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304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5" grpId="0" animBg="1"/>
      <p:bldP spid="6" grpId="0" animBg="1"/>
      <p:bldP spid="9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1524000" y="1"/>
            <a:ext cx="670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endParaRPr lang="en-US" sz="4400" b="1" u="sng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5719" name="AutoShape 7"/>
          <p:cNvSpPr>
            <a:spLocks noChangeArrowheads="1"/>
          </p:cNvSpPr>
          <p:nvPr/>
        </p:nvSpPr>
        <p:spPr bwMode="auto">
          <a:xfrm>
            <a:off x="0" y="4263081"/>
            <a:ext cx="3620530" cy="2556820"/>
          </a:xfrm>
          <a:prstGeom prst="cloudCallout">
            <a:avLst>
              <a:gd name="adj1" fmla="val -65602"/>
              <a:gd name="adj2" fmla="val 81833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35925" y="172995"/>
            <a:ext cx="4171922" cy="376881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vắt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chùi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16148" y="1611813"/>
            <a:ext cx="1447656" cy="128510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72200" y="773506"/>
            <a:ext cx="4925533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172106" y="2881843"/>
            <a:ext cx="4925627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chùi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172106" y="1832503"/>
            <a:ext cx="4925627" cy="91440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vắt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307847" y="4263081"/>
            <a:ext cx="7690563" cy="106341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bồn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384318" y="5793336"/>
            <a:ext cx="7690564" cy="9144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200" b="1" i="1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Curved Left Arrow 9"/>
          <p:cNvSpPr/>
          <p:nvPr/>
        </p:nvSpPr>
        <p:spPr>
          <a:xfrm>
            <a:off x="11306035" y="2075935"/>
            <a:ext cx="479015" cy="2187146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987284" y="5312421"/>
            <a:ext cx="484632" cy="46077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08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9" grpId="0" animBg="1"/>
      <p:bldP spid="2" grpId="0" animBg="1"/>
      <p:bldP spid="5" grpId="0" animBg="1"/>
      <p:bldP spid="6" grpId="0" animBg="1"/>
      <p:bldP spid="24" grpId="0" animBg="1"/>
      <p:bldP spid="2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524000" y="1"/>
            <a:ext cx="670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endParaRPr lang="en-US" sz="4400" b="1" u="sng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122" name="Picture 2" descr="Image result for đèn thương nhớ ai mà đèn không tắ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08" y="3307884"/>
            <a:ext cx="3242930" cy="342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324" y="4114800"/>
            <a:ext cx="2819400" cy="261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86498" y="152400"/>
            <a:ext cx="3917092" cy="25784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endParaRPr lang="en-US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endParaRPr lang="en-US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endParaRPr lang="en-US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80890" y="152400"/>
            <a:ext cx="4420559" cy="57870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152767" y="984421"/>
            <a:ext cx="6153665" cy="914400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+ “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080890" y="2411627"/>
            <a:ext cx="7874272" cy="119036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117492" y="4015946"/>
            <a:ext cx="4386649" cy="9144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+ “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6610865" y="5585254"/>
            <a:ext cx="5474044" cy="11463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nguôi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Down Arrow 8"/>
          <p:cNvSpPr/>
          <p:nvPr/>
        </p:nvSpPr>
        <p:spPr>
          <a:xfrm>
            <a:off x="8229599" y="1950308"/>
            <a:ext cx="484632" cy="463379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9068500" y="5028169"/>
            <a:ext cx="484632" cy="463379"/>
          </a:xfrm>
          <a:prstGeom prst="downArrow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675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8" grpId="0" animBg="1"/>
      <p:bldP spid="9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115281" y="674740"/>
            <a:ext cx="3810000" cy="2514600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78941" y="1000343"/>
            <a:ext cx="36576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ai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endParaRPr lang="en-US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yên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Image result for đèn thương nhớ ai mà đèn không tắ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1" y="3362988"/>
            <a:ext cx="3242930" cy="342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756" y="4399004"/>
            <a:ext cx="2918973" cy="238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823255" y="1202796"/>
            <a:ext cx="2261285" cy="19823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+ “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871254" y="543698"/>
            <a:ext cx="4127158" cy="317568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2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2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2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462584" y="4399004"/>
            <a:ext cx="5729416" cy="238766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trằn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trọc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thâu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nhung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khoải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ight Arrow 5"/>
          <p:cNvSpPr/>
          <p:nvPr/>
        </p:nvSpPr>
        <p:spPr>
          <a:xfrm>
            <a:off x="7084540" y="1889225"/>
            <a:ext cx="786714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9692517" y="3719384"/>
            <a:ext cx="484632" cy="67962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618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195263" y="1020764"/>
            <a:ext cx="5638800" cy="526297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vắt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chùi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phiền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Lo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…    </a:t>
            </a:r>
          </a:p>
        </p:txBody>
      </p:sp>
      <p:sp>
        <p:nvSpPr>
          <p:cNvPr id="14343" name="WordArt 5"/>
          <p:cNvSpPr>
            <a:spLocks noChangeArrowheads="1" noChangeShapeType="1" noTextEdit="1"/>
          </p:cNvSpPr>
          <p:nvPr/>
        </p:nvSpPr>
        <p:spPr bwMode="auto">
          <a:xfrm>
            <a:off x="2133601" y="312739"/>
            <a:ext cx="1762125" cy="395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Round Diagonal Corner Rectangle 1"/>
          <p:cNvSpPr/>
          <p:nvPr/>
        </p:nvSpPr>
        <p:spPr>
          <a:xfrm>
            <a:off x="1149178" y="64447"/>
            <a:ext cx="3348681" cy="914400"/>
          </a:xfrm>
          <a:prstGeom prst="round2Diag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946" y="56025"/>
            <a:ext cx="5622324" cy="369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66022" y="3941805"/>
            <a:ext cx="5844746" cy="27728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mãnh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nhị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0967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2" grpId="0" animBg="1" autoUpdateAnimBg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ô gái quan họ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34531"/>
            <a:ext cx="5105400" cy="548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4530"/>
            <a:ext cx="7086600" cy="547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13345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DAO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THÂN, YÊU THƯƠNG TÌNH NGHĨA</a:t>
            </a:r>
          </a:p>
        </p:txBody>
      </p:sp>
    </p:spTree>
    <p:extLst>
      <p:ext uri="{BB962C8B-B14F-4D97-AF65-F5344CB8AC3E}">
        <p14:creationId xmlns:p14="http://schemas.microsoft.com/office/powerpoint/2010/main" val="319977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363279" y="344987"/>
            <a:ext cx="670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endParaRPr lang="en-US" sz="4400" b="1" u="sng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8067" name="AutoShape 3"/>
          <p:cNvSpPr>
            <a:spLocks noChangeArrowheads="1"/>
          </p:cNvSpPr>
          <p:nvPr/>
        </p:nvSpPr>
        <p:spPr bwMode="auto">
          <a:xfrm>
            <a:off x="1336972" y="37797"/>
            <a:ext cx="6781800" cy="1569964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527544" y="234950"/>
            <a:ext cx="6400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i="1" dirty="0">
                <a:latin typeface="VNI-Times" pitchFamily="2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phiền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Lo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bề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3" name="Picture 14" descr="thieu%20nu%20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54" y="2012647"/>
            <a:ext cx="4644656" cy="467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80" name="Rectangle 16"/>
          <p:cNvSpPr>
            <a:spLocks noChangeArrowheads="1"/>
          </p:cNvSpPr>
          <p:nvPr/>
        </p:nvSpPr>
        <p:spPr bwMode="auto">
          <a:xfrm>
            <a:off x="5685115" y="229508"/>
            <a:ext cx="196266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lo </a:t>
            </a:r>
            <a:r>
              <a:rPr lang="en-US" sz="3200" b="1" i="1" dirty="0" err="1">
                <a:solidFill>
                  <a:srgbClr val="FF0000"/>
                </a:solidFill>
              </a:rPr>
              <a:t>phiền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88081" name="Rectangle 17"/>
          <p:cNvSpPr>
            <a:spLocks noChangeArrowheads="1"/>
          </p:cNvSpPr>
          <p:nvPr/>
        </p:nvSpPr>
        <p:spPr bwMode="auto">
          <a:xfrm>
            <a:off x="1534634" y="732835"/>
            <a:ext cx="158956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Lo</a:t>
            </a:r>
          </a:p>
        </p:txBody>
      </p:sp>
      <p:sp>
        <p:nvSpPr>
          <p:cNvPr id="88082" name="Rectangle 18"/>
          <p:cNvSpPr>
            <a:spLocks noChangeArrowheads="1"/>
          </p:cNvSpPr>
          <p:nvPr/>
        </p:nvSpPr>
        <p:spPr bwMode="auto">
          <a:xfrm>
            <a:off x="3940969" y="704742"/>
            <a:ext cx="2514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không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yên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88083" name="AutoShape 19"/>
          <p:cNvSpPr>
            <a:spLocks noChangeArrowheads="1"/>
          </p:cNvSpPr>
          <p:nvPr/>
        </p:nvSpPr>
        <p:spPr bwMode="auto">
          <a:xfrm>
            <a:off x="8575158" y="37797"/>
            <a:ext cx="3657600" cy="1974850"/>
          </a:xfrm>
          <a:prstGeom prst="cloudCallout">
            <a:avLst>
              <a:gd name="adj1" fmla="val -46778"/>
              <a:gd name="adj2" fmla="val 82764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b="1" dirty="0" err="1"/>
              <a:t>Cô</a:t>
            </a:r>
            <a:r>
              <a:rPr lang="en-US" sz="3200" b="1" dirty="0"/>
              <a:t> </a:t>
            </a:r>
            <a:r>
              <a:rPr lang="en-US" sz="3200" b="1" dirty="0" err="1"/>
              <a:t>gái</a:t>
            </a:r>
            <a:r>
              <a:rPr lang="en-US" sz="3200" b="1" dirty="0"/>
              <a:t> </a:t>
            </a:r>
            <a:r>
              <a:rPr lang="en-US" sz="3200" b="1" dirty="0" err="1"/>
              <a:t>trăn</a:t>
            </a:r>
            <a:r>
              <a:rPr lang="en-US" sz="3200" b="1" dirty="0"/>
              <a:t> </a:t>
            </a:r>
            <a:r>
              <a:rPr lang="en-US" sz="3200" b="1" dirty="0" err="1"/>
              <a:t>trở</a:t>
            </a:r>
            <a:r>
              <a:rPr lang="en-US" sz="3200" b="1" dirty="0"/>
              <a:t> </a:t>
            </a:r>
            <a:r>
              <a:rPr lang="en-US" sz="3200" b="1" dirty="0" err="1"/>
              <a:t>vì</a:t>
            </a:r>
            <a:r>
              <a:rPr lang="en-US" sz="3200" b="1" dirty="0"/>
              <a:t> </a:t>
            </a:r>
            <a:r>
              <a:rPr lang="en-US" sz="3200" b="1" dirty="0" err="1"/>
              <a:t>điều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068878" y="2012647"/>
            <a:ext cx="4843035" cy="168490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lo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165124" y="4361935"/>
            <a:ext cx="6833287" cy="2323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/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mãnh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khao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165124" y="2012647"/>
            <a:ext cx="1767017" cy="168490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5" name="Down Arrow 4"/>
          <p:cNvSpPr/>
          <p:nvPr/>
        </p:nvSpPr>
        <p:spPr>
          <a:xfrm>
            <a:off x="7647780" y="3743345"/>
            <a:ext cx="2089344" cy="605481"/>
          </a:xfrm>
          <a:prstGeom prst="downArrow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799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8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0" grpId="0"/>
      <p:bldP spid="88081" grpId="0"/>
      <p:bldP spid="88082" grpId="0"/>
      <p:bldP spid="88083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68916" y="0"/>
            <a:ext cx="10193156" cy="1087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DAO THAN THÂN, YÊU THƯƠNG TÌNH NGHĨA 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1087656"/>
            <a:ext cx="45719" cy="57703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5491" y="1166648"/>
            <a:ext cx="9537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– ca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5492" y="1676527"/>
            <a:ext cx="6216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45491" y="2411885"/>
            <a:ext cx="103465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Tx/>
              <a:buChar char="-"/>
            </a:pP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ẩn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dụ</a:t>
            </a:r>
            <a:endParaRPr lang="en-US" alt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+ 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Muối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-&gt;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mặn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    </a:t>
            </a:r>
          </a:p>
          <a:p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+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Gừng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chín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-&gt;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cay    </a:t>
            </a:r>
          </a:p>
          <a:p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=&gt;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Trải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hữu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hạn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mất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giá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nó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pic>
        <p:nvPicPr>
          <p:cNvPr id="9" name="Picture 15" descr="vh kho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98" y="1938137"/>
            <a:ext cx="18748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 descr="thumb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102" y="1861937"/>
            <a:ext cx="19240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36800" y="4227767"/>
            <a:ext cx="6407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-&gt;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3" descr="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701" y="4614626"/>
            <a:ext cx="3048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336800" y="4750987"/>
            <a:ext cx="6201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=&gt;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Trải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vô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hạn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vẫn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son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sắt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thủy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chung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28211" y="5705094"/>
            <a:ext cx="5616341" cy="1152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cay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gừng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Picture 15" descr="vh khoe 2">
            <a:extLst>
              <a:ext uri="{FF2B5EF4-FFF2-40B4-BE49-F238E27FC236}">
                <a16:creationId xmlns:a16="http://schemas.microsoft.com/office/drawing/2014/main" id="{FE79D26B-F5EF-4FB1-BD9D-D66061533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480" y="1938137"/>
            <a:ext cx="18748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97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4E2E8-F9C3-44CF-BD7E-79649DFC4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KẾT LUẬN</a:t>
            </a:r>
            <a:endParaRPr lang="en-US" sz="5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AE4AF-955D-4B50-BED1-9255F111F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041" y="1548448"/>
            <a:ext cx="9404723" cy="4736238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753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437" y="42629"/>
            <a:ext cx="3186519" cy="330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72618"/>
            <a:ext cx="3809999" cy="767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 - TÌM HIỂU CHUNG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188941" y="456438"/>
            <a:ext cx="3950740" cy="76764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1.Đặc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dao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3568" y="2528798"/>
            <a:ext cx="1853514" cy="914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3567" y="4407025"/>
            <a:ext cx="2088292" cy="914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35818" y="1383957"/>
            <a:ext cx="4623293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360900" y="2528798"/>
            <a:ext cx="6004623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60900" y="3669957"/>
            <a:ext cx="9414325" cy="3117912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song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23567" y="1383957"/>
            <a:ext cx="1853515" cy="914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7132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20778" y="457200"/>
            <a:ext cx="6870357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219831" y="1822624"/>
            <a:ext cx="3755426" cy="34269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dao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54908" y="1822624"/>
            <a:ext cx="3888257" cy="3426937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than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703408" y="1822624"/>
            <a:ext cx="3669957" cy="342693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hước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5972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9" descr="Image result for tấm lụa đà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021" y="2630310"/>
            <a:ext cx="7474390" cy="415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298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5" y="1161535"/>
            <a:ext cx="4256200" cy="562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5735" y="152400"/>
            <a:ext cx="564015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II. ĐỌC HIỂU VĂN BẢN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24021" y="1161535"/>
            <a:ext cx="7474390" cy="12109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lụa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endParaRPr lang="en-US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Phất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phơ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662086" y="152400"/>
            <a:ext cx="2891481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58452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9" descr="Image result for tấm lụa đà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06511"/>
            <a:ext cx="4757352" cy="415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5736" y="152400"/>
            <a:ext cx="465161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II. ĐỌC HIỂU VĂN BẢN</a:t>
            </a:r>
          </a:p>
        </p:txBody>
      </p:sp>
      <p:sp>
        <p:nvSpPr>
          <p:cNvPr id="3" name="Oval 2"/>
          <p:cNvSpPr/>
          <p:nvPr/>
        </p:nvSpPr>
        <p:spPr>
          <a:xfrm>
            <a:off x="654908" y="1429455"/>
            <a:ext cx="3781167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942702" y="32112"/>
            <a:ext cx="7154563" cy="12109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lụa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endParaRPr lang="en-US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Phất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phơ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942702" y="2150076"/>
            <a:ext cx="7154563" cy="158166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942702" y="4621426"/>
            <a:ext cx="7154563" cy="210064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...”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xót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ngậm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ngùi</a:t>
            </a:r>
            <a:r>
              <a:rPr lang="en-US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Down Arrow 6"/>
          <p:cNvSpPr/>
          <p:nvPr/>
        </p:nvSpPr>
        <p:spPr>
          <a:xfrm>
            <a:off x="8277667" y="1429455"/>
            <a:ext cx="484632" cy="68598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8277667" y="3892378"/>
            <a:ext cx="484632" cy="72904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than-em-nhu-tam-lua-dao-80x105-20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9" y="568412"/>
            <a:ext cx="4112453" cy="579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tangle 8"/>
          <p:cNvSpPr>
            <a:spLocks noGrp="1" noChangeArrowheads="1"/>
          </p:cNvSpPr>
          <p:nvPr>
            <p:ph idx="1"/>
          </p:nvPr>
        </p:nvSpPr>
        <p:spPr>
          <a:xfrm>
            <a:off x="5323462" y="1732520"/>
            <a:ext cx="5486400" cy="2600068"/>
          </a:xfrm>
          <a:solidFill>
            <a:srgbClr val="FF0000"/>
          </a:solidFill>
        </p:spPr>
        <p:txBody>
          <a:bodyPr>
            <a:normAutofit/>
          </a:bodyPr>
          <a:lstStyle/>
          <a:p>
            <a:pPr eaLnBrk="1" hangingPunct="1">
              <a:buFontTx/>
              <a:buChar char="-"/>
            </a:pPr>
            <a:r>
              <a:rPr lang="en-US" sz="2800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“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lụa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”             </a:t>
            </a:r>
          </a:p>
          <a:p>
            <a:pPr eaLnBrk="1" hangingPunct="1"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đằm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293" name="Rectangle 9"/>
          <p:cNvSpPr>
            <a:spLocks noChangeArrowheads="1"/>
          </p:cNvSpPr>
          <p:nvPr/>
        </p:nvSpPr>
        <p:spPr bwMode="auto">
          <a:xfrm>
            <a:off x="5323462" y="190500"/>
            <a:ext cx="6248400" cy="13716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dirty="0">
                <a:solidFill>
                  <a:srgbClr val="FF0000"/>
                </a:solidFill>
              </a:rPr>
              <a:t>     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lụa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endParaRPr lang="en-US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Phất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phơ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endParaRPr lang="en-US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4" name="Line 10"/>
          <p:cNvSpPr>
            <a:spLocks noChangeShapeType="1"/>
          </p:cNvSpPr>
          <p:nvPr/>
        </p:nvSpPr>
        <p:spPr bwMode="auto">
          <a:xfrm>
            <a:off x="4707684" y="3032554"/>
            <a:ext cx="3810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4523339" y="5143500"/>
            <a:ext cx="1013254" cy="533400"/>
          </a:xfrm>
          <a:prstGeom prst="curvedRightArrow">
            <a:avLst>
              <a:gd name="adj1" fmla="val 1185"/>
              <a:gd name="adj2" fmla="val 40000"/>
              <a:gd name="adj3" fmla="val 83333"/>
            </a:avLst>
          </a:prstGeom>
          <a:solidFill>
            <a:srgbClr val="FF0000"/>
          </a:solidFill>
          <a:ln w="76200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5881817" y="4610100"/>
            <a:ext cx="5560540" cy="2057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Ý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43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build="p" animBg="1"/>
      <p:bldP spid="6155" grpId="0" animBg="1"/>
      <p:bldP spid="61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han-em-nhu-tam-lua-dao-80x105-20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18" y="266700"/>
            <a:ext cx="352114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Grp="1" noChangeArrowheads="1"/>
          </p:cNvSpPr>
          <p:nvPr>
            <p:ph idx="1"/>
          </p:nvPr>
        </p:nvSpPr>
        <p:spPr>
          <a:xfrm>
            <a:off x="3929448" y="114300"/>
            <a:ext cx="7624120" cy="1181100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sz="3400" dirty="0"/>
              <a:t>        </a:t>
            </a:r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sung:</a:t>
            </a:r>
          </a:p>
          <a:p>
            <a:pPr eaLnBrk="1" hangingPunct="1">
              <a:buFontTx/>
              <a:buNone/>
            </a:pP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Phất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phơ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5562600" y="4114800"/>
            <a:ext cx="5105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/>
              <a:t>   </a:t>
            </a:r>
            <a:endParaRPr lang="en-US" sz="2800" i="1">
              <a:solidFill>
                <a:srgbClr val="FF0066"/>
              </a:solidFill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4410739" y="2521121"/>
            <a:ext cx="7377607" cy="217478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4000" b="1" dirty="0"/>
              <a:t> 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676400" y="5257800"/>
            <a:ext cx="8982740" cy="152400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216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 animBg="1"/>
      <p:bldP spid="717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88154" y="94289"/>
            <a:ext cx="4315364" cy="675621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.VnTime" pitchFamily="34" charset="0"/>
              </a:rPr>
              <a:t>  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b="1" i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1458095"/>
            <a:ext cx="2242321" cy="1075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gai</a:t>
            </a:r>
            <a:endParaRPr lang="en-US" sz="2800" i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5033979" y="483159"/>
            <a:ext cx="3163330" cy="20706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latin typeface=".VnTime" pitchFamily="34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méo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đủi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88154" y="2887322"/>
            <a:ext cx="5898292" cy="8108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800" i="1" dirty="0">
                <a:latin typeface=".VnTime" pitchFamily="34" charset="0"/>
              </a:rPr>
              <a:t> </a:t>
            </a:r>
            <a:r>
              <a:rPr lang="en-US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u="sng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6615644" y="5442394"/>
            <a:ext cx="5500607" cy="1143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2872782" y="1437460"/>
            <a:ext cx="1530736" cy="1116309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8740031" y="432099"/>
            <a:ext cx="3458646" cy="207061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800" i="1" dirty="0">
                <a:latin typeface=".VnTime" pitchFamily="34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Xót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tủi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6830394" y="4297990"/>
            <a:ext cx="1752600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9941842" y="4249234"/>
            <a:ext cx="175260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hồn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8903130" y="4246930"/>
            <a:ext cx="718576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&gt;&lt;</a:t>
            </a:r>
            <a:endParaRPr lang="vi-VN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6615644" y="2859694"/>
            <a:ext cx="501684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&gt;&lt;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trắng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17" name="Picture 18" descr="bai-thuoc-hay-tri-benh-tu-cu-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4" y="3774093"/>
            <a:ext cx="5898292" cy="301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2242321" y="1753297"/>
            <a:ext cx="630461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8153440" y="1196890"/>
            <a:ext cx="630461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4403518" y="1663381"/>
            <a:ext cx="630461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9054826" y="3774093"/>
            <a:ext cx="484632" cy="47283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9067225" y="4871388"/>
            <a:ext cx="484632" cy="47283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986446" y="3050431"/>
            <a:ext cx="629198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7522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2" grpId="0" animBg="1"/>
      <p:bldP spid="9224" grpId="0" animBg="1"/>
      <p:bldP spid="9227" grpId="0" animBg="1"/>
      <p:bldP spid="9229" grpId="0" animBg="1"/>
      <p:bldP spid="9230" grpId="0" animBg="1"/>
      <p:bldP spid="9237" grpId="0" animBg="1"/>
      <p:bldP spid="9239" grpId="0" animBg="1"/>
      <p:bldP spid="9240" grpId="0" animBg="1"/>
      <p:bldP spid="2" grpId="0" animBg="1"/>
      <p:bldP spid="3" grpId="0" animBg="1"/>
      <p:bldP spid="19" grpId="0" animBg="1"/>
      <p:bldP spid="20" grpId="0" animBg="1"/>
      <p:bldP spid="4" grpId="0" animBg="1"/>
      <p:bldP spid="22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842</TotalTime>
  <Words>1395</Words>
  <Application>Microsoft Office PowerPoint</Application>
  <PresentationFormat>Widescreen</PresentationFormat>
  <Paragraphs>200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.VnTime</vt:lpstr>
      <vt:lpstr>Arial</vt:lpstr>
      <vt:lpstr>Calibri</vt:lpstr>
      <vt:lpstr>Century Gothic</vt:lpstr>
      <vt:lpstr>Times New Roman</vt:lpstr>
      <vt:lpstr>VNI-Times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Tiểu kết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KẾT LUẬN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THUONG</cp:lastModifiedBy>
  <cp:revision>193</cp:revision>
  <dcterms:created xsi:type="dcterms:W3CDTF">2021-09-07T10:17:06Z</dcterms:created>
  <dcterms:modified xsi:type="dcterms:W3CDTF">2021-09-25T10:49:20Z</dcterms:modified>
</cp:coreProperties>
</file>